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325" r:id="rId3"/>
    <p:sldId id="317" r:id="rId4"/>
    <p:sldId id="327" r:id="rId5"/>
    <p:sldId id="332" r:id="rId6"/>
    <p:sldId id="318" r:id="rId7"/>
    <p:sldId id="331" r:id="rId8"/>
    <p:sldId id="33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83C0E-ADBA-45A7-81B7-C40FC35EDC8F}" v="2" dt="2021-11-14T12:53:58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hard Seelen" userId="8c651d8e-946e-4948-8a64-4c10bca0126f" providerId="ADAL" clId="{422C8A3F-5DF2-4967-941C-711CF4593322}"/>
    <pc:docChg chg="modSld">
      <pc:chgData name="Bernhard Seelen" userId="8c651d8e-946e-4948-8a64-4c10bca0126f" providerId="ADAL" clId="{422C8A3F-5DF2-4967-941C-711CF4593322}" dt="2020-11-23T09:06:27.545" v="2" actId="207"/>
      <pc:docMkLst>
        <pc:docMk/>
      </pc:docMkLst>
      <pc:sldChg chg="modSp mod">
        <pc:chgData name="Bernhard Seelen" userId="8c651d8e-946e-4948-8a64-4c10bca0126f" providerId="ADAL" clId="{422C8A3F-5DF2-4967-941C-711CF4593322}" dt="2020-11-23T09:06:27.545" v="2" actId="207"/>
        <pc:sldMkLst>
          <pc:docMk/>
          <pc:sldMk cId="2226201252" sldId="332"/>
        </pc:sldMkLst>
        <pc:spChg chg="mod">
          <ac:chgData name="Bernhard Seelen" userId="8c651d8e-946e-4948-8a64-4c10bca0126f" providerId="ADAL" clId="{422C8A3F-5DF2-4967-941C-711CF4593322}" dt="2020-11-23T09:06:27.545" v="2" actId="207"/>
          <ac:spMkLst>
            <pc:docMk/>
            <pc:sldMk cId="2226201252" sldId="332"/>
            <ac:spMk id="3" creationId="{290A943A-C02D-4DAA-BC11-533CEDE8FE3F}"/>
          </ac:spMkLst>
        </pc:spChg>
      </pc:sldChg>
    </pc:docChg>
  </pc:docChgLst>
  <pc:docChgLst>
    <pc:chgData name="Seelen, BMJG (Bernhard)" userId="8c651d8e-946e-4948-8a64-4c10bca0126f" providerId="ADAL" clId="{88D83C0E-ADBA-45A7-81B7-C40FC35EDC8F}"/>
    <pc:docChg chg="custSel delSld modSld">
      <pc:chgData name="Seelen, BMJG (Bernhard)" userId="8c651d8e-946e-4948-8a64-4c10bca0126f" providerId="ADAL" clId="{88D83C0E-ADBA-45A7-81B7-C40FC35EDC8F}" dt="2021-11-14T13:24:27.503" v="49" actId="207"/>
      <pc:docMkLst>
        <pc:docMk/>
      </pc:docMkLst>
      <pc:sldChg chg="del">
        <pc:chgData name="Seelen, BMJG (Bernhard)" userId="8c651d8e-946e-4948-8a64-4c10bca0126f" providerId="ADAL" clId="{88D83C0E-ADBA-45A7-81B7-C40FC35EDC8F}" dt="2021-11-14T12:55:00.983" v="16" actId="47"/>
        <pc:sldMkLst>
          <pc:docMk/>
          <pc:sldMk cId="3849848626" sldId="321"/>
        </pc:sldMkLst>
      </pc:sldChg>
      <pc:sldChg chg="modSp mod">
        <pc:chgData name="Seelen, BMJG (Bernhard)" userId="8c651d8e-946e-4948-8a64-4c10bca0126f" providerId="ADAL" clId="{88D83C0E-ADBA-45A7-81B7-C40FC35EDC8F}" dt="2021-11-14T12:54:03.952" v="15" actId="1076"/>
        <pc:sldMkLst>
          <pc:docMk/>
          <pc:sldMk cId="1273178534" sldId="325"/>
        </pc:sldMkLst>
        <pc:spChg chg="mod">
          <ac:chgData name="Seelen, BMJG (Bernhard)" userId="8c651d8e-946e-4948-8a64-4c10bca0126f" providerId="ADAL" clId="{88D83C0E-ADBA-45A7-81B7-C40FC35EDC8F}" dt="2021-11-14T12:54:03.952" v="15" actId="1076"/>
          <ac:spMkLst>
            <pc:docMk/>
            <pc:sldMk cId="1273178534" sldId="325"/>
            <ac:spMk id="3" creationId="{F0168FD8-7580-4D50-806D-D3DCC502E2F2}"/>
          </ac:spMkLst>
        </pc:spChg>
      </pc:sldChg>
      <pc:sldChg chg="modSp mod">
        <pc:chgData name="Seelen, BMJG (Bernhard)" userId="8c651d8e-946e-4948-8a64-4c10bca0126f" providerId="ADAL" clId="{88D83C0E-ADBA-45A7-81B7-C40FC35EDC8F}" dt="2021-11-14T13:24:27.503" v="49" actId="207"/>
        <pc:sldMkLst>
          <pc:docMk/>
          <pc:sldMk cId="3940175094" sldId="331"/>
        </pc:sldMkLst>
        <pc:spChg chg="mod">
          <ac:chgData name="Seelen, BMJG (Bernhard)" userId="8c651d8e-946e-4948-8a64-4c10bca0126f" providerId="ADAL" clId="{88D83C0E-ADBA-45A7-81B7-C40FC35EDC8F}" dt="2021-07-06T07:09:45.617" v="11" actId="20577"/>
          <ac:spMkLst>
            <pc:docMk/>
            <pc:sldMk cId="3940175094" sldId="331"/>
            <ac:spMk id="2" creationId="{FED35075-658F-4412-872A-C98507BE4496}"/>
          </ac:spMkLst>
        </pc:spChg>
        <pc:spChg chg="mod">
          <ac:chgData name="Seelen, BMJG (Bernhard)" userId="8c651d8e-946e-4948-8a64-4c10bca0126f" providerId="ADAL" clId="{88D83C0E-ADBA-45A7-81B7-C40FC35EDC8F}" dt="2021-11-14T13:24:27.503" v="49" actId="207"/>
          <ac:spMkLst>
            <pc:docMk/>
            <pc:sldMk cId="3940175094" sldId="331"/>
            <ac:spMk id="3" creationId="{72D5A826-F91C-4904-948C-667DEA108BDA}"/>
          </ac:spMkLst>
        </pc:spChg>
      </pc:sldChg>
      <pc:sldChg chg="modSp mod">
        <pc:chgData name="Seelen, BMJG (Bernhard)" userId="8c651d8e-946e-4948-8a64-4c10bca0126f" providerId="ADAL" clId="{88D83C0E-ADBA-45A7-81B7-C40FC35EDC8F}" dt="2021-11-14T13:02:09.642" v="46" actId="14100"/>
        <pc:sldMkLst>
          <pc:docMk/>
          <pc:sldMk cId="3543229030" sldId="333"/>
        </pc:sldMkLst>
        <pc:picChg chg="mod">
          <ac:chgData name="Seelen, BMJG (Bernhard)" userId="8c651d8e-946e-4948-8a64-4c10bca0126f" providerId="ADAL" clId="{88D83C0E-ADBA-45A7-81B7-C40FC35EDC8F}" dt="2021-11-14T13:02:09.642" v="46" actId="14100"/>
          <ac:picMkLst>
            <pc:docMk/>
            <pc:sldMk cId="3543229030" sldId="333"/>
            <ac:picMk id="4" creationId="{B715CE4E-EC30-44FE-BF63-318DEEF842A1}"/>
          </ac:picMkLst>
        </pc:picChg>
      </pc:sldChg>
    </pc:docChg>
  </pc:docChgLst>
  <pc:docChgLst>
    <pc:chgData name="Seelen, BMJG (Bernhard)" userId="8c651d8e-946e-4948-8a64-4c10bca0126f" providerId="ADAL" clId="{8ECD013D-269D-4795-B7E7-7F2A966427F4}"/>
    <pc:docChg chg="custSel addSld modSld sldOrd">
      <pc:chgData name="Seelen, BMJG (Bernhard)" userId="8c651d8e-946e-4948-8a64-4c10bca0126f" providerId="ADAL" clId="{8ECD013D-269D-4795-B7E7-7F2A966427F4}" dt="2021-07-01T07:20:29.794" v="287"/>
      <pc:docMkLst>
        <pc:docMk/>
      </pc:docMkLst>
      <pc:sldChg chg="addSp modSp mod">
        <pc:chgData name="Seelen, BMJG (Bernhard)" userId="8c651d8e-946e-4948-8a64-4c10bca0126f" providerId="ADAL" clId="{8ECD013D-269D-4795-B7E7-7F2A966427F4}" dt="2021-07-01T07:20:19.876" v="285" actId="1076"/>
        <pc:sldMkLst>
          <pc:docMk/>
          <pc:sldMk cId="3940175094" sldId="331"/>
        </pc:sldMkLst>
        <pc:spChg chg="mod">
          <ac:chgData name="Seelen, BMJG (Bernhard)" userId="8c651d8e-946e-4948-8a64-4c10bca0126f" providerId="ADAL" clId="{8ECD013D-269D-4795-B7E7-7F2A966427F4}" dt="2021-07-01T07:18:58.842" v="79" actId="14100"/>
          <ac:spMkLst>
            <pc:docMk/>
            <pc:sldMk cId="3940175094" sldId="331"/>
            <ac:spMk id="3" creationId="{72D5A826-F91C-4904-948C-667DEA108BDA}"/>
          </ac:spMkLst>
        </pc:spChg>
        <pc:spChg chg="add mod">
          <ac:chgData name="Seelen, BMJG (Bernhard)" userId="8c651d8e-946e-4948-8a64-4c10bca0126f" providerId="ADAL" clId="{8ECD013D-269D-4795-B7E7-7F2A966427F4}" dt="2021-07-01T07:20:19.876" v="285" actId="1076"/>
          <ac:spMkLst>
            <pc:docMk/>
            <pc:sldMk cId="3940175094" sldId="331"/>
            <ac:spMk id="4" creationId="{CB14BB27-E521-4154-A4F5-6187461258DA}"/>
          </ac:spMkLst>
        </pc:spChg>
      </pc:sldChg>
      <pc:sldChg chg="modSp mod">
        <pc:chgData name="Seelen, BMJG (Bernhard)" userId="8c651d8e-946e-4948-8a64-4c10bca0126f" providerId="ADAL" clId="{8ECD013D-269D-4795-B7E7-7F2A966427F4}" dt="2021-06-18T06:54:49.511" v="8" actId="207"/>
        <pc:sldMkLst>
          <pc:docMk/>
          <pc:sldMk cId="2226201252" sldId="332"/>
        </pc:sldMkLst>
        <pc:spChg chg="mod">
          <ac:chgData name="Seelen, BMJG (Bernhard)" userId="8c651d8e-946e-4948-8a64-4c10bca0126f" providerId="ADAL" clId="{8ECD013D-269D-4795-B7E7-7F2A966427F4}" dt="2021-06-18T06:54:49.511" v="8" actId="207"/>
          <ac:spMkLst>
            <pc:docMk/>
            <pc:sldMk cId="2226201252" sldId="332"/>
            <ac:spMk id="3" creationId="{290A943A-C02D-4DAA-BC11-533CEDE8FE3F}"/>
          </ac:spMkLst>
        </pc:spChg>
      </pc:sldChg>
      <pc:sldChg chg="addSp delSp modSp new mod ord setBg addAnim">
        <pc:chgData name="Seelen, BMJG (Bernhard)" userId="8c651d8e-946e-4948-8a64-4c10bca0126f" providerId="ADAL" clId="{8ECD013D-269D-4795-B7E7-7F2A966427F4}" dt="2021-07-01T07:20:29.794" v="287"/>
        <pc:sldMkLst>
          <pc:docMk/>
          <pc:sldMk cId="3543229030" sldId="333"/>
        </pc:sldMkLst>
        <pc:spChg chg="mod">
          <ac:chgData name="Seelen, BMJG (Bernhard)" userId="8c651d8e-946e-4948-8a64-4c10bca0126f" providerId="ADAL" clId="{8ECD013D-269D-4795-B7E7-7F2A966427F4}" dt="2021-07-01T07:18:33.314" v="74" actId="1076"/>
          <ac:spMkLst>
            <pc:docMk/>
            <pc:sldMk cId="3543229030" sldId="333"/>
            <ac:spMk id="2" creationId="{BB5FE15E-7BD6-427A-9F89-14A2BDED75B9}"/>
          </ac:spMkLst>
        </pc:spChg>
        <pc:spChg chg="del">
          <ac:chgData name="Seelen, BMJG (Bernhard)" userId="8c651d8e-946e-4948-8a64-4c10bca0126f" providerId="ADAL" clId="{8ECD013D-269D-4795-B7E7-7F2A966427F4}" dt="2021-07-01T07:17:44.323" v="24" actId="478"/>
          <ac:spMkLst>
            <pc:docMk/>
            <pc:sldMk cId="3543229030" sldId="333"/>
            <ac:spMk id="3" creationId="{4D8C21DC-03CD-4A9C-8D05-4ADAFB205835}"/>
          </ac:spMkLst>
        </pc:spChg>
        <pc:grpChg chg="add">
          <ac:chgData name="Seelen, BMJG (Bernhard)" userId="8c651d8e-946e-4948-8a64-4c10bca0126f" providerId="ADAL" clId="{8ECD013D-269D-4795-B7E7-7F2A966427F4}" dt="2021-07-01T07:18:18.560" v="70" actId="26606"/>
          <ac:grpSpMkLst>
            <pc:docMk/>
            <pc:sldMk cId="3543229030" sldId="333"/>
            <ac:grpSpMk id="9" creationId="{9AE27B9D-0F04-458B-A718-F84902C79F7C}"/>
          </ac:grpSpMkLst>
        </pc:grpChg>
        <pc:picChg chg="add mod">
          <ac:chgData name="Seelen, BMJG (Bernhard)" userId="8c651d8e-946e-4948-8a64-4c10bca0126f" providerId="ADAL" clId="{8ECD013D-269D-4795-B7E7-7F2A966427F4}" dt="2021-07-01T07:18:30.209" v="73" actId="1076"/>
          <ac:picMkLst>
            <pc:docMk/>
            <pc:sldMk cId="3543229030" sldId="333"/>
            <ac:picMk id="4" creationId="{B715CE4E-EC30-44FE-BF63-318DEEF842A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600" y="1481400"/>
            <a:ext cx="109723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19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CC0B9-F791-45D9-9EB2-6634C35F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Geld </a:t>
            </a:r>
            <a:r>
              <a:rPr lang="en-US" dirty="0" err="1"/>
              <a:t>lenen</a:t>
            </a:r>
            <a:r>
              <a:rPr lang="en-US" dirty="0"/>
              <a:t> </a:t>
            </a:r>
            <a:r>
              <a:rPr lang="en-US" dirty="0" err="1"/>
              <a:t>kost</a:t>
            </a:r>
            <a:r>
              <a:rPr lang="en-US" dirty="0"/>
              <a:t> geld!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24197F-B5B3-4228-97F4-D7E6D69D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Leenmotieven</a:t>
            </a:r>
            <a:endParaRPr lang="en-US" sz="2400" dirty="0"/>
          </a:p>
          <a:p>
            <a:r>
              <a:rPr lang="en-US" sz="2400" dirty="0" err="1"/>
              <a:t>Kredietkosten</a:t>
            </a:r>
            <a:endParaRPr lang="en-US" sz="2400" dirty="0"/>
          </a:p>
          <a:p>
            <a:r>
              <a:rPr lang="en-US" sz="2400" dirty="0" err="1"/>
              <a:t>Kredietvormen</a:t>
            </a:r>
            <a:endParaRPr lang="en-US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4029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E5982-8EAE-494D-8632-52019098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Leenmotieven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168FD8-7580-4D50-806D-D3DCC502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13" y="1417983"/>
            <a:ext cx="9868747" cy="4982817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Overbruggen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van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een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tijdelijk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geldtekort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Je </a:t>
            </a:r>
            <a:r>
              <a:rPr lang="en-US" sz="2400" dirty="0" err="1">
                <a:solidFill>
                  <a:schemeClr val="tx1"/>
                </a:solidFill>
              </a:rPr>
              <a:t>bankrekening</a:t>
            </a:r>
            <a:r>
              <a:rPr lang="en-US" sz="2400" dirty="0">
                <a:solidFill>
                  <a:schemeClr val="tx1"/>
                </a:solidFill>
              </a:rPr>
              <a:t> is </a:t>
            </a:r>
            <a:r>
              <a:rPr lang="en-US" sz="2400" dirty="0" err="1">
                <a:solidFill>
                  <a:schemeClr val="tx1"/>
                </a:solidFill>
              </a:rPr>
              <a:t>leeg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toch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wil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boodschappen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doen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volgende</a:t>
            </a:r>
            <a:r>
              <a:rPr lang="en-US" sz="2400" dirty="0">
                <a:solidFill>
                  <a:schemeClr val="tx1"/>
                </a:solidFill>
              </a:rPr>
              <a:t> week </a:t>
            </a:r>
            <a:r>
              <a:rPr lang="en-US" sz="2400" dirty="0" err="1">
                <a:solidFill>
                  <a:schemeClr val="tx1"/>
                </a:solidFill>
              </a:rPr>
              <a:t>wordt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salaris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gestort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Voor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aankoop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van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een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duurzaam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consumptiegoed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Je </a:t>
            </a:r>
            <a:r>
              <a:rPr lang="en-US" sz="2400" dirty="0" err="1">
                <a:solidFill>
                  <a:schemeClr val="tx1"/>
                </a:solidFill>
              </a:rPr>
              <a:t>ziet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muziekinstrument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waarvoor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aan</a:t>
            </a:r>
            <a:r>
              <a:rPr lang="en-US" sz="2400" dirty="0">
                <a:solidFill>
                  <a:schemeClr val="tx1"/>
                </a:solidFill>
              </a:rPr>
              <a:t> het </a:t>
            </a:r>
            <a:r>
              <a:rPr lang="en-US" sz="2400" dirty="0" err="1">
                <a:solidFill>
                  <a:schemeClr val="tx1"/>
                </a:solidFill>
              </a:rPr>
              <a:t>sparen</a:t>
            </a:r>
            <a:r>
              <a:rPr lang="en-US" sz="2400" dirty="0">
                <a:solidFill>
                  <a:schemeClr val="tx1"/>
                </a:solidFill>
              </a:rPr>
              <a:t> bent, nu </a:t>
            </a:r>
            <a:r>
              <a:rPr lang="en-US" sz="2400" dirty="0" err="1">
                <a:solidFill>
                  <a:schemeClr val="tx1"/>
                </a:solidFill>
              </a:rPr>
              <a:t>tijdelijk</a:t>
            </a:r>
            <a:r>
              <a:rPr lang="en-US" sz="2400" dirty="0">
                <a:solidFill>
                  <a:schemeClr val="tx1"/>
                </a:solidFill>
              </a:rPr>
              <a:t> in de </a:t>
            </a:r>
            <a:r>
              <a:rPr lang="en-US" sz="2400" dirty="0" err="1">
                <a:solidFill>
                  <a:schemeClr val="tx1"/>
                </a:solidFill>
              </a:rPr>
              <a:t>aanbieding</a:t>
            </a:r>
            <a:r>
              <a:rPr lang="en-US" sz="2400" dirty="0">
                <a:solidFill>
                  <a:schemeClr val="tx1"/>
                </a:solidFill>
              </a:rPr>
              <a:t> is.</a:t>
            </a:r>
          </a:p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Onverwachte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dringende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uitgaven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Je </a:t>
            </a:r>
            <a:r>
              <a:rPr lang="en-US" sz="2400" dirty="0" err="1">
                <a:solidFill>
                  <a:schemeClr val="tx1"/>
                </a:solidFill>
              </a:rPr>
              <a:t>hebt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weinig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gereserveerd</a:t>
            </a:r>
            <a:r>
              <a:rPr lang="en-US" sz="2400" dirty="0">
                <a:solidFill>
                  <a:schemeClr val="tx1"/>
                </a:solidFill>
              </a:rPr>
              <a:t>, maar de cv-</a:t>
            </a:r>
            <a:r>
              <a:rPr lang="en-US" sz="2400" dirty="0" err="1">
                <a:solidFill>
                  <a:schemeClr val="tx1"/>
                </a:solidFill>
              </a:rPr>
              <a:t>ketel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moet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vervangen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worden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Het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kopen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van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een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huis.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Het </a:t>
            </a:r>
            <a:r>
              <a:rPr lang="en-US" sz="2400" dirty="0" err="1">
                <a:solidFill>
                  <a:schemeClr val="tx1"/>
                </a:solidFill>
              </a:rPr>
              <a:t>bedrag</a:t>
            </a:r>
            <a:r>
              <a:rPr lang="en-US" sz="2400" dirty="0">
                <a:solidFill>
                  <a:schemeClr val="tx1"/>
                </a:solidFill>
              </a:rPr>
              <a:t> is </a:t>
            </a:r>
            <a:r>
              <a:rPr lang="en-US" sz="2400" dirty="0" err="1">
                <a:solidFill>
                  <a:schemeClr val="tx1"/>
                </a:solidFill>
              </a:rPr>
              <a:t>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groot</a:t>
            </a:r>
            <a:r>
              <a:rPr lang="en-US" sz="2400" dirty="0">
                <a:solidFill>
                  <a:schemeClr val="tx1"/>
                </a:solidFill>
              </a:rPr>
              <a:t> om </a:t>
            </a:r>
            <a:r>
              <a:rPr lang="en-US" sz="2400" dirty="0" err="1">
                <a:solidFill>
                  <a:schemeClr val="tx1"/>
                </a:solidFill>
              </a:rPr>
              <a:t>bij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elkaar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sparen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17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Kredietvormen bij de bank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/>
          </p:nvPr>
        </p:nvSpPr>
        <p:spPr>
          <a:xfrm>
            <a:off x="1258956" y="1417320"/>
            <a:ext cx="8971722" cy="544068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800" b="1" dirty="0">
                <a:solidFill>
                  <a:schemeClr val="accent6">
                    <a:lumMod val="50000"/>
                  </a:schemeClr>
                </a:solidFill>
              </a:rPr>
              <a:t>Persoonlijke lening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Lening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die je in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vooraf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afgesproken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aantal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termijnen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terug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betaalt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lvl="1"/>
            <a:endParaRPr lang="nl-NL" sz="2000" dirty="0">
              <a:solidFill>
                <a:schemeClr val="tx1"/>
              </a:solidFill>
              <a:latin typeface="+mj-lt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nl-NL" sz="8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800" b="1" dirty="0">
                <a:solidFill>
                  <a:schemeClr val="accent6">
                    <a:lumMod val="50000"/>
                  </a:schemeClr>
                </a:solidFill>
              </a:rPr>
              <a:t>Doorlopend krediet</a:t>
            </a:r>
          </a:p>
          <a:p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dirty="0" err="1">
                <a:solidFill>
                  <a:schemeClr val="tx1"/>
                </a:solidFill>
              </a:rPr>
              <a:t>Lening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waarbij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vooraf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afspreekt</a:t>
            </a:r>
            <a:r>
              <a:rPr lang="en-US" sz="2000" dirty="0">
                <a:solidFill>
                  <a:schemeClr val="tx1"/>
                </a:solidFill>
              </a:rPr>
              <a:t> wat je </a:t>
            </a:r>
            <a:r>
              <a:rPr lang="en-US" sz="2000" dirty="0" err="1">
                <a:solidFill>
                  <a:schemeClr val="tx1"/>
                </a:solidFill>
              </a:rPr>
              <a:t>kredietmaximum</a:t>
            </a:r>
            <a:r>
              <a:rPr lang="en-US" sz="2000" dirty="0">
                <a:solidFill>
                  <a:schemeClr val="tx1"/>
                </a:solidFill>
              </a:rPr>
              <a:t> is, wat 			</a:t>
            </a:r>
            <a:r>
              <a:rPr lang="en-US" sz="2000" dirty="0" err="1">
                <a:solidFill>
                  <a:schemeClr val="tx1"/>
                </a:solidFill>
              </a:rPr>
              <a:t>afgelost</a:t>
            </a:r>
            <a:r>
              <a:rPr lang="en-US" sz="2000" dirty="0">
                <a:solidFill>
                  <a:schemeClr val="tx1"/>
                </a:solidFill>
              </a:rPr>
              <a:t> is mag </a:t>
            </a:r>
            <a:r>
              <a:rPr lang="en-US" sz="2000" dirty="0" err="1">
                <a:solidFill>
                  <a:schemeClr val="tx1"/>
                </a:solidFill>
              </a:rPr>
              <a:t>weer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worden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opgenomen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Salariskrediet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dirty="0" err="1">
                <a:solidFill>
                  <a:schemeClr val="tx1"/>
                </a:solidFill>
              </a:rPr>
              <a:t>Lening</a:t>
            </a:r>
            <a:r>
              <a:rPr lang="en-US" sz="2000" dirty="0">
                <a:solidFill>
                  <a:schemeClr val="tx1"/>
                </a:solidFill>
              </a:rPr>
              <a:t> tot </a:t>
            </a:r>
            <a:r>
              <a:rPr lang="en-US" sz="2000" dirty="0" err="1">
                <a:solidFill>
                  <a:schemeClr val="tx1"/>
                </a:solidFill>
              </a:rPr>
              <a:t>maximaal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hoogte</a:t>
            </a:r>
            <a:r>
              <a:rPr lang="en-US" sz="2000" dirty="0">
                <a:solidFill>
                  <a:schemeClr val="tx1"/>
                </a:solidFill>
              </a:rPr>
              <a:t> van je </a:t>
            </a:r>
            <a:r>
              <a:rPr lang="en-US" sz="2000" dirty="0" err="1">
                <a:solidFill>
                  <a:schemeClr val="tx1"/>
                </a:solidFill>
              </a:rPr>
              <a:t>maandloon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zodra</a:t>
            </a:r>
            <a:r>
              <a:rPr lang="en-US" sz="2000" dirty="0">
                <a:solidFill>
                  <a:schemeClr val="tx1"/>
                </a:solidFill>
              </a:rPr>
              <a:t> het </a:t>
            </a:r>
            <a:r>
              <a:rPr lang="en-US" sz="2000" dirty="0" err="1">
                <a:solidFill>
                  <a:schemeClr val="tx1"/>
                </a:solidFill>
              </a:rPr>
              <a:t>salaris</a:t>
            </a:r>
            <a:r>
              <a:rPr lang="en-US" sz="2000" dirty="0">
                <a:solidFill>
                  <a:schemeClr val="tx1"/>
                </a:solidFill>
              </a:rPr>
              <a:t> is 		</a:t>
            </a:r>
            <a:r>
              <a:rPr lang="en-US" sz="2000" dirty="0" err="1">
                <a:solidFill>
                  <a:schemeClr val="tx1"/>
                </a:solidFill>
              </a:rPr>
              <a:t>gestort</a:t>
            </a:r>
            <a:r>
              <a:rPr lang="en-US" sz="2000" dirty="0">
                <a:solidFill>
                  <a:schemeClr val="tx1"/>
                </a:solidFill>
              </a:rPr>
              <a:t>, is de </a:t>
            </a:r>
            <a:r>
              <a:rPr lang="en-US" sz="2000" dirty="0" err="1">
                <a:solidFill>
                  <a:schemeClr val="tx1"/>
                </a:solidFill>
              </a:rPr>
              <a:t>lening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weer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terugbetaald</a:t>
            </a:r>
            <a:r>
              <a:rPr lang="en-US" sz="2000" dirty="0">
                <a:solidFill>
                  <a:schemeClr val="tx1"/>
                </a:solidFill>
              </a:rPr>
              <a:t> (rood </a:t>
            </a:r>
            <a:r>
              <a:rPr lang="en-US" sz="2000" dirty="0" err="1">
                <a:solidFill>
                  <a:schemeClr val="tx1"/>
                </a:solidFill>
              </a:rPr>
              <a:t>staan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800" b="1" dirty="0">
                <a:solidFill>
                  <a:schemeClr val="accent6">
                    <a:lumMod val="50000"/>
                  </a:schemeClr>
                </a:solidFill>
              </a:rPr>
              <a:t>Hypothecaire lening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dirty="0" err="1">
                <a:solidFill>
                  <a:schemeClr val="tx1"/>
                </a:solidFill>
              </a:rPr>
              <a:t>Langlopende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geldlening</a:t>
            </a:r>
            <a:r>
              <a:rPr lang="en-US" sz="2000" dirty="0">
                <a:solidFill>
                  <a:schemeClr val="tx1"/>
                </a:solidFill>
              </a:rPr>
              <a:t> (30 </a:t>
            </a:r>
            <a:r>
              <a:rPr lang="en-US" sz="2000" dirty="0" err="1">
                <a:solidFill>
                  <a:schemeClr val="tx1"/>
                </a:solidFill>
              </a:rPr>
              <a:t>jaar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voor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aankoop</a:t>
            </a:r>
            <a:r>
              <a:rPr lang="en-US" sz="2000" dirty="0">
                <a:solidFill>
                  <a:schemeClr val="tx1"/>
                </a:solidFill>
              </a:rPr>
              <a:t> van </a:t>
            </a:r>
            <a:r>
              <a:rPr lang="en-US" sz="2000" dirty="0" err="1">
                <a:solidFill>
                  <a:schemeClr val="tx1"/>
                </a:solidFill>
              </a:rPr>
              <a:t>een</a:t>
            </a:r>
            <a:r>
              <a:rPr lang="en-US" sz="2000" dirty="0">
                <a:solidFill>
                  <a:schemeClr val="tx1"/>
                </a:solidFill>
              </a:rPr>
              <a:t> huis</a:t>
            </a:r>
            <a:endParaRPr lang="nl-N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3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402CE-4EFA-4121-A0AD-F9D309C3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Rekenvoorbeeld</a:t>
            </a:r>
            <a:r>
              <a:rPr lang="en-US" dirty="0"/>
              <a:t> 1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5C2410-F499-49FC-A98D-BFC65CAD112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599" y="3429000"/>
            <a:ext cx="6162261" cy="1672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Hoeveel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rente</a:t>
            </a:r>
            <a:r>
              <a:rPr lang="en-US" sz="2400" dirty="0">
                <a:solidFill>
                  <a:schemeClr val="tx1"/>
                </a:solidFill>
              </a:rPr>
              <a:t> (= </a:t>
            </a:r>
            <a:r>
              <a:rPr lang="en-US" sz="2400" dirty="0" err="1">
                <a:solidFill>
                  <a:schemeClr val="tx1"/>
                </a:solidFill>
              </a:rPr>
              <a:t>kredietkosten</a:t>
            </a:r>
            <a:r>
              <a:rPr lang="en-US" sz="2400" dirty="0">
                <a:solidFill>
                  <a:schemeClr val="tx1"/>
                </a:solidFill>
              </a:rPr>
              <a:t>) in euro </a:t>
            </a:r>
            <a:r>
              <a:rPr lang="en-US" sz="2400" dirty="0" err="1">
                <a:solidFill>
                  <a:schemeClr val="tx1"/>
                </a:solidFill>
              </a:rPr>
              <a:t>betaal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bij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lening</a:t>
            </a:r>
            <a:r>
              <a:rPr lang="en-US" sz="2400" dirty="0">
                <a:solidFill>
                  <a:schemeClr val="tx1"/>
                </a:solidFill>
              </a:rPr>
              <a:t> van € 25.000?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F72E80CD-80DF-4E7F-8292-5E5910AAC7D1}"/>
              </a:ext>
            </a:extLst>
          </p:cNvPr>
          <p:cNvSpPr txBox="1">
            <a:spLocks/>
          </p:cNvSpPr>
          <p:nvPr/>
        </p:nvSpPr>
        <p:spPr>
          <a:xfrm>
            <a:off x="609599" y="4907098"/>
            <a:ext cx="10098157" cy="167261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>
                <a:solidFill>
                  <a:srgbClr val="7030A0"/>
                </a:solidFill>
              </a:rPr>
              <a:t>Je </a:t>
            </a:r>
            <a:r>
              <a:rPr lang="en-US" sz="2400" b="1" dirty="0" err="1">
                <a:solidFill>
                  <a:srgbClr val="7030A0"/>
                </a:solidFill>
              </a:rPr>
              <a:t>betaalt</a:t>
            </a:r>
            <a:r>
              <a:rPr lang="en-US" sz="2400" b="1" dirty="0">
                <a:solidFill>
                  <a:srgbClr val="7030A0"/>
                </a:solidFill>
              </a:rPr>
              <a:t> in </a:t>
            </a:r>
            <a:r>
              <a:rPr lang="en-US" sz="2400" b="1" dirty="0" err="1">
                <a:solidFill>
                  <a:srgbClr val="7030A0"/>
                </a:solidFill>
              </a:rPr>
              <a:t>totaal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terug</a:t>
            </a:r>
            <a:r>
              <a:rPr lang="en-US" sz="2400" b="1" dirty="0">
                <a:solidFill>
                  <a:srgbClr val="7030A0"/>
                </a:solidFill>
              </a:rPr>
              <a:t>: 120 </a:t>
            </a:r>
            <a:r>
              <a:rPr lang="en-US" sz="2400" b="1" dirty="0" err="1">
                <a:solidFill>
                  <a:srgbClr val="7030A0"/>
                </a:solidFill>
              </a:rPr>
              <a:t>termijnen</a:t>
            </a:r>
            <a:r>
              <a:rPr lang="en-US" sz="2400" b="1" dirty="0">
                <a:solidFill>
                  <a:srgbClr val="7030A0"/>
                </a:solidFill>
              </a:rPr>
              <a:t> x € 261,48 = € 31.377,60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Je </a:t>
            </a:r>
            <a:r>
              <a:rPr lang="en-US" sz="2400" b="1" dirty="0" err="1">
                <a:solidFill>
                  <a:srgbClr val="7030A0"/>
                </a:solidFill>
              </a:rPr>
              <a:t>betaalt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dus</a:t>
            </a:r>
            <a:r>
              <a:rPr lang="en-US" sz="2400" b="1" dirty="0">
                <a:solidFill>
                  <a:srgbClr val="7030A0"/>
                </a:solidFill>
              </a:rPr>
              <a:t> € 31.377,60 - € 25.000 = € 6.377,60 </a:t>
            </a:r>
            <a:r>
              <a:rPr lang="en-US" sz="2400" b="1" dirty="0" err="1">
                <a:solidFill>
                  <a:srgbClr val="7030A0"/>
                </a:solidFill>
              </a:rPr>
              <a:t>aan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rente</a:t>
            </a:r>
            <a:endParaRPr lang="en-US" sz="2400" b="1" dirty="0">
              <a:solidFill>
                <a:srgbClr val="7030A0"/>
              </a:solidFill>
            </a:endParaRPr>
          </a:p>
          <a:p>
            <a:endParaRPr lang="nl-NL" b="1" dirty="0">
              <a:solidFill>
                <a:schemeClr val="tx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1C4998C-B880-4C68-85AC-98A17F80A3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326" b="4943"/>
          <a:stretch/>
        </p:blipFill>
        <p:spPr>
          <a:xfrm>
            <a:off x="4299102" y="274680"/>
            <a:ext cx="7892898" cy="352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7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1A31D-D7AF-4EBA-98E5-B20BC169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Koop op </a:t>
            </a:r>
            <a:r>
              <a:rPr lang="en-US" dirty="0" err="1"/>
              <a:t>afbetaling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0A943A-C02D-4DAA-BC11-533CEDE8FE3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600" y="1481400"/>
            <a:ext cx="8886738" cy="354117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Kredietvorm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bij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leverancier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b="1" dirty="0" err="1"/>
              <a:t>winkel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Je </a:t>
            </a:r>
            <a:r>
              <a:rPr lang="en-US" sz="2400" dirty="0" err="1">
                <a:solidFill>
                  <a:schemeClr val="tx1"/>
                </a:solidFill>
              </a:rPr>
              <a:t>koopt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product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wordt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ook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/>
              <a:t>direct </a:t>
            </a:r>
            <a:r>
              <a:rPr lang="en-US" sz="2400" b="1" dirty="0" err="1"/>
              <a:t>eigenaar</a:t>
            </a:r>
            <a:r>
              <a:rPr lang="en-US" sz="2400" b="1" dirty="0"/>
              <a:t> </a:t>
            </a:r>
            <a:r>
              <a:rPr lang="en-US" sz="2400" dirty="0">
                <a:solidFill>
                  <a:schemeClr val="tx1"/>
                </a:solidFill>
              </a:rPr>
              <a:t>van.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Vaak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/>
              <a:t>aanbetaling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Het </a:t>
            </a:r>
            <a:r>
              <a:rPr lang="en-US" sz="2400" dirty="0" err="1">
                <a:solidFill>
                  <a:schemeClr val="tx1"/>
                </a:solidFill>
              </a:rPr>
              <a:t>verschuldigde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bedrag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wordt</a:t>
            </a:r>
            <a:r>
              <a:rPr lang="en-US" sz="2400" dirty="0">
                <a:solidFill>
                  <a:schemeClr val="tx1"/>
                </a:solidFill>
              </a:rPr>
              <a:t> in </a:t>
            </a:r>
            <a:r>
              <a:rPr lang="en-US" sz="2400" b="1" dirty="0" err="1"/>
              <a:t>termijnen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aflossing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rente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terugbetaald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Over het </a:t>
            </a:r>
            <a:r>
              <a:rPr lang="en-US" sz="2400" dirty="0" err="1">
                <a:solidFill>
                  <a:schemeClr val="tx1"/>
                </a:solidFill>
              </a:rPr>
              <a:t>algemeen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vorm</a:t>
            </a:r>
            <a:r>
              <a:rPr lang="en-US" sz="2400" dirty="0">
                <a:solidFill>
                  <a:schemeClr val="tx1"/>
                </a:solidFill>
              </a:rPr>
              <a:t> van </a:t>
            </a:r>
            <a:r>
              <a:rPr lang="en-US" sz="2400" dirty="0" err="1">
                <a:solidFill>
                  <a:schemeClr val="tx1"/>
                </a:solidFill>
              </a:rPr>
              <a:t>lenen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47D585C-6EB0-4648-84F6-855259BD3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75715"/>
            <a:ext cx="112109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0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Rekenvoorbeeld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/>
          </p:nvPr>
        </p:nvSpPr>
        <p:spPr>
          <a:xfrm>
            <a:off x="1242969" y="1481401"/>
            <a:ext cx="7348330" cy="2524069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Je wil een auto kopen waarvoor € 28.000 betaald moet worden. Je levert je oude auto in waarvoor je € 10.000 voor terug krijgt.</a:t>
            </a:r>
          </a:p>
          <a:p>
            <a:r>
              <a:rPr lang="nl-NL" sz="2400" dirty="0">
                <a:solidFill>
                  <a:schemeClr val="tx1"/>
                </a:solidFill>
              </a:rPr>
              <a:t>De rest betaal je in 36 termijnen van € 650,-</a:t>
            </a:r>
          </a:p>
          <a:p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Hoeveel kredietkosten heb je uiteindelijk betaald?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826025" y="4005470"/>
            <a:ext cx="6052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6">
                    <a:lumMod val="50000"/>
                  </a:schemeClr>
                </a:solidFill>
              </a:rPr>
              <a:t>Aankoopbedrag				€ 28.000</a:t>
            </a:r>
          </a:p>
          <a:p>
            <a:r>
              <a:rPr lang="nl-NL" sz="2400" b="1" dirty="0">
                <a:solidFill>
                  <a:schemeClr val="accent6">
                    <a:lumMod val="50000"/>
                  </a:schemeClr>
                </a:solidFill>
              </a:rPr>
              <a:t>Inruil/ aanbetaling			</a:t>
            </a:r>
            <a:r>
              <a:rPr lang="nl-NL" sz="2400" b="1" u="sng" dirty="0">
                <a:solidFill>
                  <a:schemeClr val="accent6">
                    <a:lumMod val="50000"/>
                  </a:schemeClr>
                </a:solidFill>
              </a:rPr>
              <a:t>€ 10.000 -</a:t>
            </a:r>
          </a:p>
          <a:p>
            <a:r>
              <a:rPr lang="nl-NL" sz="2400" b="1" dirty="0">
                <a:solidFill>
                  <a:schemeClr val="accent6">
                    <a:lumMod val="50000"/>
                  </a:schemeClr>
                </a:solidFill>
              </a:rPr>
              <a:t>Kredietbedrag (=lening)	€ 18.000</a:t>
            </a:r>
          </a:p>
          <a:p>
            <a:r>
              <a:rPr lang="nl-NL" sz="2400" b="1" dirty="0">
                <a:solidFill>
                  <a:schemeClr val="accent6">
                    <a:lumMod val="50000"/>
                  </a:schemeClr>
                </a:solidFill>
              </a:rPr>
              <a:t>Termijnen 36 x € 650 =	</a:t>
            </a:r>
            <a:r>
              <a:rPr lang="nl-NL" sz="2400" b="1" u="sng" dirty="0">
                <a:solidFill>
                  <a:schemeClr val="accent6">
                    <a:lumMod val="50000"/>
                  </a:schemeClr>
                </a:solidFill>
              </a:rPr>
              <a:t>€ 23.400 -</a:t>
            </a:r>
          </a:p>
          <a:p>
            <a:r>
              <a:rPr lang="nl-NL" sz="2400" b="1" dirty="0">
                <a:solidFill>
                  <a:schemeClr val="accent6">
                    <a:lumMod val="50000"/>
                  </a:schemeClr>
                </a:solidFill>
              </a:rPr>
              <a:t>Kredietkosten				€   5.400</a:t>
            </a:r>
          </a:p>
        </p:txBody>
      </p:sp>
    </p:spTree>
    <p:extLst>
      <p:ext uri="{BB962C8B-B14F-4D97-AF65-F5344CB8AC3E}">
        <p14:creationId xmlns:p14="http://schemas.microsoft.com/office/powerpoint/2010/main" val="368499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35075-658F-4412-872A-C98507BE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</a:t>
            </a:r>
            <a:r>
              <a:rPr lang="en-US" dirty="0"/>
              <a:t> de slag!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D5A826-F91C-4904-948C-667DEA108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950026" cy="1984691"/>
          </a:xfrm>
        </p:spPr>
        <p:txBody>
          <a:bodyPr>
            <a:normAutofit/>
          </a:bodyPr>
          <a:lstStyle/>
          <a:p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 err="1"/>
              <a:t>opgaven</a:t>
            </a:r>
            <a:r>
              <a:rPr lang="en-US" sz="2400" dirty="0"/>
              <a:t>  2 t/m 13   (</a:t>
            </a:r>
            <a:r>
              <a:rPr lang="en-US" sz="2400" dirty="0" err="1"/>
              <a:t>vanaf</a:t>
            </a:r>
            <a:r>
              <a:rPr lang="en-US" sz="2400" dirty="0"/>
              <a:t> </a:t>
            </a:r>
            <a:r>
              <a:rPr lang="en-US" sz="2400" dirty="0" err="1"/>
              <a:t>bladzijde</a:t>
            </a:r>
            <a:r>
              <a:rPr lang="en-US" sz="2400" dirty="0"/>
              <a:t> 78)</a:t>
            </a:r>
          </a:p>
          <a:p>
            <a:r>
              <a:rPr lang="en-US" sz="2400" dirty="0" err="1"/>
              <a:t>Nakijken</a:t>
            </a:r>
            <a:r>
              <a:rPr lang="en-US" sz="2400" dirty="0"/>
              <a:t> van </a:t>
            </a:r>
            <a:r>
              <a:rPr lang="en-US" sz="2400" dirty="0" err="1"/>
              <a:t>gemaakte</a:t>
            </a:r>
            <a:r>
              <a:rPr lang="en-US" sz="2400" dirty="0"/>
              <a:t> </a:t>
            </a:r>
            <a:r>
              <a:rPr lang="en-US" sz="2400" dirty="0" err="1"/>
              <a:t>opgaven</a:t>
            </a:r>
            <a:r>
              <a:rPr lang="en-US" sz="2400" dirty="0"/>
              <a:t> met </a:t>
            </a:r>
            <a:r>
              <a:rPr lang="en-US" sz="2400" dirty="0">
                <a:solidFill>
                  <a:srgbClr val="FF0000"/>
                </a:solidFill>
              </a:rPr>
              <a:t>rode</a:t>
            </a:r>
            <a:r>
              <a:rPr lang="en-US" sz="2400" dirty="0"/>
              <a:t> pen/</a:t>
            </a:r>
            <a:r>
              <a:rPr lang="en-US" sz="2400" dirty="0" err="1"/>
              <a:t>potlood</a:t>
            </a:r>
            <a:endParaRPr lang="en-US" sz="2400" dirty="0"/>
          </a:p>
          <a:p>
            <a:r>
              <a:rPr lang="en-US" sz="2400" dirty="0"/>
              <a:t>In je </a:t>
            </a:r>
            <a:r>
              <a:rPr lang="en-US" sz="2400" dirty="0" err="1"/>
              <a:t>boek</a:t>
            </a:r>
            <a:r>
              <a:rPr lang="en-US" sz="2400" dirty="0"/>
              <a:t> mag je </a:t>
            </a:r>
            <a:r>
              <a:rPr lang="en-US" sz="2400" dirty="0" err="1"/>
              <a:t>opgaven</a:t>
            </a:r>
            <a:r>
              <a:rPr lang="en-US" sz="2400" dirty="0"/>
              <a:t> 2, 4 </a:t>
            </a:r>
            <a:r>
              <a:rPr lang="en-US" sz="2400" dirty="0" err="1"/>
              <a:t>en</a:t>
            </a:r>
            <a:r>
              <a:rPr lang="en-US" sz="2400" dirty="0"/>
              <a:t> 12b </a:t>
            </a:r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rest in je </a:t>
            </a:r>
            <a:r>
              <a:rPr lang="en-US" sz="2400" dirty="0" err="1">
                <a:sym typeface="Wingdings" panose="05000000000000000000" pitchFamily="2" charset="2"/>
              </a:rPr>
              <a:t>schrift</a:t>
            </a:r>
            <a:r>
              <a:rPr lang="en-US" sz="2400" dirty="0">
                <a:sym typeface="Wingdings" panose="05000000000000000000" pitchFamily="2" charset="2"/>
              </a:rPr>
              <a:t>!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CB14BB27-E521-4154-A4F5-6187461258DA}"/>
              </a:ext>
            </a:extLst>
          </p:cNvPr>
          <p:cNvSpPr txBox="1">
            <a:spLocks/>
          </p:cNvSpPr>
          <p:nvPr/>
        </p:nvSpPr>
        <p:spPr>
          <a:xfrm>
            <a:off x="2385264" y="4671767"/>
            <a:ext cx="8692639" cy="2412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Wat </a:t>
            </a:r>
            <a:r>
              <a:rPr lang="en-US" sz="2400" dirty="0" err="1"/>
              <a:t>moet</a:t>
            </a:r>
            <a:r>
              <a:rPr lang="en-US" sz="2400" dirty="0"/>
              <a:t> je nu </a:t>
            </a:r>
            <a:r>
              <a:rPr lang="en-US" sz="2400" dirty="0" err="1"/>
              <a:t>kunnen</a:t>
            </a:r>
            <a:r>
              <a:rPr lang="en-US" sz="2400" dirty="0"/>
              <a:t>?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weet</a:t>
            </a:r>
            <a:r>
              <a:rPr lang="en-US" sz="2400" dirty="0"/>
              <a:t> </a:t>
            </a:r>
            <a:r>
              <a:rPr lang="en-US" sz="2400" dirty="0" err="1"/>
              <a:t>waarom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geld </a:t>
            </a:r>
            <a:r>
              <a:rPr lang="en-US" sz="2400" dirty="0" err="1"/>
              <a:t>lenen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kunt</a:t>
            </a:r>
            <a:r>
              <a:rPr lang="en-US" sz="2400" dirty="0"/>
              <a:t> de </a:t>
            </a:r>
            <a:r>
              <a:rPr lang="en-US" sz="2400" dirty="0" err="1"/>
              <a:t>kredietkosten</a:t>
            </a:r>
            <a:r>
              <a:rPr lang="en-US" sz="2400" dirty="0"/>
              <a:t> </a:t>
            </a:r>
            <a:r>
              <a:rPr lang="en-US" sz="2400" dirty="0" err="1"/>
              <a:t>berekenen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kent</a:t>
            </a:r>
            <a:r>
              <a:rPr lang="en-US" sz="2400" dirty="0"/>
              <a:t> </a:t>
            </a:r>
            <a:r>
              <a:rPr lang="en-US" sz="2400" dirty="0" err="1"/>
              <a:t>verschillende</a:t>
            </a:r>
            <a:r>
              <a:rPr lang="en-US" sz="2400" dirty="0"/>
              <a:t> </a:t>
            </a:r>
            <a:r>
              <a:rPr lang="en-US" sz="2400" dirty="0" err="1"/>
              <a:t>kredietvormen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Font typeface="Wingdings 3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17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AE27B9D-0F04-458B-A718-F84902C79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7AB6435-428E-44C8-A107-8435183F6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659658D-9AE1-44D3-B002-2BA204AB9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083C874-CFCD-47ED-9F98-DDB125C9C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05E9946-A240-42E3-B6CD-E6691BF46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15B1B45-25C3-4C58-8EB8-41BCFA02A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87983A9A-7A69-406F-AFEA-AD2AE87E1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FCBC4EF-C03E-4EED-9E9A-3097DECC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56545EE-F94F-4B4C-AA43-9D674566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FE2A6B2-D45B-484C-BAFD-3F4508266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2132BF-207E-4FB2-B0FE-E6FD0A1D1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B5FE15E-7BD6-427A-9F89-14A2BDED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65" y="4953000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Hoe </a:t>
            </a:r>
            <a:r>
              <a:rPr lang="en-US" sz="4800" dirty="0" err="1"/>
              <a:t>kan</a:t>
            </a:r>
            <a:r>
              <a:rPr lang="en-US" sz="4800" dirty="0"/>
              <a:t> </a:t>
            </a:r>
            <a:r>
              <a:rPr lang="en-US" sz="4800" dirty="0" err="1"/>
              <a:t>dit</a:t>
            </a:r>
            <a:r>
              <a:rPr lang="en-US" sz="4800" dirty="0"/>
              <a:t>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15CE4E-EC30-44FE-BF63-318DEEF842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02" r="2" b="254"/>
          <a:stretch/>
        </p:blipFill>
        <p:spPr>
          <a:xfrm>
            <a:off x="130127" y="388042"/>
            <a:ext cx="10391543" cy="4564958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4322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430</Words>
  <Application>Microsoft Office PowerPoint</Application>
  <PresentationFormat>Breedbeeld</PresentationFormat>
  <Paragraphs>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Trebuchet MS</vt:lpstr>
      <vt:lpstr>Wingdings</vt:lpstr>
      <vt:lpstr>Wingdings 3</vt:lpstr>
      <vt:lpstr>Facet</vt:lpstr>
      <vt:lpstr>3.3 Geld lenen kost geld!</vt:lpstr>
      <vt:lpstr>Leenmotieven</vt:lpstr>
      <vt:lpstr>Kredietvormen bij de bank</vt:lpstr>
      <vt:lpstr>Rekenvoorbeeld 1</vt:lpstr>
      <vt:lpstr>Koop op afbetaling</vt:lpstr>
      <vt:lpstr>Rekenvoorbeeld 2</vt:lpstr>
      <vt:lpstr>Aan de slag!</vt:lpstr>
      <vt:lpstr>Hoe kan dit?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bank en jouw geld</dc:title>
  <dc:creator>Seelen, BMJG (Bernard)</dc:creator>
  <cp:lastModifiedBy>Seelen, BMJG (Bernhard)</cp:lastModifiedBy>
  <cp:revision>10</cp:revision>
  <dcterms:created xsi:type="dcterms:W3CDTF">2019-09-19T12:24:03Z</dcterms:created>
  <dcterms:modified xsi:type="dcterms:W3CDTF">2021-11-14T13:24:30Z</dcterms:modified>
</cp:coreProperties>
</file>